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15.jpg" ContentType="image/pn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757" r:id="rId6"/>
    <p:sldId id="801" r:id="rId7"/>
    <p:sldId id="802" r:id="rId8"/>
    <p:sldId id="793" r:id="rId9"/>
    <p:sldId id="766" r:id="rId10"/>
    <p:sldId id="795" r:id="rId11"/>
    <p:sldId id="796" r:id="rId12"/>
    <p:sldId id="797" r:id="rId13"/>
    <p:sldId id="767" r:id="rId14"/>
    <p:sldId id="799" r:id="rId15"/>
    <p:sldId id="794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ire Woodman" initials="CW" lastIdx="6" clrIdx="0">
    <p:extLst>
      <p:ext uri="{19B8F6BF-5375-455C-9EA6-DF929625EA0E}">
        <p15:presenceInfo xmlns:p15="http://schemas.microsoft.com/office/powerpoint/2012/main" userId="S::CWoodman@parametrix.com::45d7f246-93da-497f-a488-228ce8ff9b3a" providerId="AD"/>
      </p:ext>
    </p:extLst>
  </p:cmAuthor>
  <p:cmAuthor id="2" name="Garver, Patti (Prog Mgr-Env,Grants,Proj Contr)" initials="GP(MC" lastIdx="2" clrIdx="1">
    <p:extLst>
      <p:ext uri="{19B8F6BF-5375-455C-9EA6-DF929625EA0E}">
        <p15:presenceInfo xmlns:p15="http://schemas.microsoft.com/office/powerpoint/2012/main" userId="S::PGarver@rideuta.com::c48d9bbd-9c12-417d-bb24-a4f920339c9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14" autoAdjust="0"/>
    <p:restoredTop sz="92578" autoAdjust="0"/>
  </p:normalViewPr>
  <p:slideViewPr>
    <p:cSldViewPr snapToGrid="0">
      <p:cViewPr varScale="1">
        <p:scale>
          <a:sx n="67" d="100"/>
          <a:sy n="67" d="100"/>
        </p:scale>
        <p:origin x="3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Woodman" userId="45d7f246-93da-497f-a488-228ce8ff9b3a" providerId="ADAL" clId="{5B8808B3-CC63-4C30-843A-D73BCF607D84}"/>
    <pc:docChg chg="delSld modSld">
      <pc:chgData name="Claire Woodman" userId="45d7f246-93da-497f-a488-228ce8ff9b3a" providerId="ADAL" clId="{5B8808B3-CC63-4C30-843A-D73BCF607D84}" dt="2020-11-18T22:30:32.769" v="2" actId="47"/>
      <pc:docMkLst>
        <pc:docMk/>
      </pc:docMkLst>
      <pc:sldChg chg="modSp mod">
        <pc:chgData name="Claire Woodman" userId="45d7f246-93da-497f-a488-228ce8ff9b3a" providerId="ADAL" clId="{5B8808B3-CC63-4C30-843A-D73BCF607D84}" dt="2020-11-18T19:20:14.482" v="0" actId="20577"/>
        <pc:sldMkLst>
          <pc:docMk/>
          <pc:sldMk cId="1627624527" sldId="795"/>
        </pc:sldMkLst>
        <pc:spChg chg="mod">
          <ac:chgData name="Claire Woodman" userId="45d7f246-93da-497f-a488-228ce8ff9b3a" providerId="ADAL" clId="{5B8808B3-CC63-4C30-843A-D73BCF607D84}" dt="2020-11-18T19:20:14.482" v="0" actId="20577"/>
          <ac:spMkLst>
            <pc:docMk/>
            <pc:sldMk cId="1627624527" sldId="795"/>
            <ac:spMk id="10" creationId="{57C6CDBE-AC76-43D4-9B16-01B48F8CFD6B}"/>
          </ac:spMkLst>
        </pc:spChg>
      </pc:sldChg>
      <pc:sldChg chg="del">
        <pc:chgData name="Claire Woodman" userId="45d7f246-93da-497f-a488-228ce8ff9b3a" providerId="ADAL" clId="{5B8808B3-CC63-4C30-843A-D73BCF607D84}" dt="2020-11-18T22:30:32.769" v="2" actId="47"/>
        <pc:sldMkLst>
          <pc:docMk/>
          <pc:sldMk cId="1236464532" sldId="798"/>
        </pc:sldMkLst>
      </pc:sldChg>
      <pc:sldChg chg="del">
        <pc:chgData name="Claire Woodman" userId="45d7f246-93da-497f-a488-228ce8ff9b3a" providerId="ADAL" clId="{5B8808B3-CC63-4C30-843A-D73BCF607D84}" dt="2020-11-18T22:30:32.268" v="1" actId="47"/>
        <pc:sldMkLst>
          <pc:docMk/>
          <pc:sldMk cId="4221153883" sldId="8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A10E80-3BBC-4EC2-8034-306CECF7461D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AC9AB72-394F-4E4C-BC7C-E4794F075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37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9AB72-394F-4E4C-BC7C-E4794F0757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20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9AB72-394F-4E4C-BC7C-E4794F0757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55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9AB72-394F-4E4C-BC7C-E4794F0757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13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9AB72-394F-4E4C-BC7C-E4794F0757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49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9AB72-394F-4E4C-BC7C-E4794F0757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6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9AB72-394F-4E4C-BC7C-E4794F0757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13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9AB72-394F-4E4C-BC7C-E4794F0757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29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9AB72-394F-4E4C-BC7C-E4794F0757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77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9AB72-394F-4E4C-BC7C-E4794F0757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15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9AB72-394F-4E4C-BC7C-E4794F0757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34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9AB72-394F-4E4C-BC7C-E4794F0757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84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9AB72-394F-4E4C-BC7C-E4794F0757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16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B423C5D-9665-41B9-B3FC-B352A1131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9E95A2-1FA6-4B81-B9E5-9DB80B7F7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ADC4868D-1272-4564-9360-46FB07224CC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68B2E4E-4C2D-403F-B1D3-032D0A409F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873" y="1600200"/>
            <a:ext cx="6348254" cy="185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3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61282F0-C1B9-48EC-854D-83B46D949C6E}"/>
              </a:ext>
            </a:extLst>
          </p:cNvPr>
          <p:cNvSpPr/>
          <p:nvPr userDrawn="1"/>
        </p:nvSpPr>
        <p:spPr>
          <a:xfrm>
            <a:off x="-1" y="1"/>
            <a:ext cx="2743199" cy="6842012"/>
          </a:xfrm>
          <a:prstGeom prst="rect">
            <a:avLst/>
          </a:prstGeom>
          <a:solidFill>
            <a:srgbClr val="005F85"/>
          </a:solidFill>
          <a:ln>
            <a:solidFill>
              <a:srgbClr val="005F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240FCB-5148-4449-93D2-65BBCACE7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74" y="15987"/>
            <a:ext cx="2531224" cy="62514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5198C7-678C-43A5-A201-1529D4FDF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0" y="495300"/>
            <a:ext cx="8610600" cy="551480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>
                <a:solidFill>
                  <a:srgbClr val="005F8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CC13B5-F9FB-446F-8EA4-FBE2F740E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76888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ADC4868D-1272-4564-9360-46FB07224CC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F1E6F80-EEDE-4668-96D1-4672DB8683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375" y="6186632"/>
            <a:ext cx="2302625" cy="67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7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2EB00D2-26D4-49E2-966A-5BF00D695E86}"/>
              </a:ext>
            </a:extLst>
          </p:cNvPr>
          <p:cNvSpPr/>
          <p:nvPr userDrawn="1"/>
        </p:nvSpPr>
        <p:spPr>
          <a:xfrm>
            <a:off x="0" y="1"/>
            <a:ext cx="12192000" cy="1263534"/>
          </a:xfrm>
          <a:prstGeom prst="rect">
            <a:avLst/>
          </a:prstGeom>
          <a:solidFill>
            <a:srgbClr val="005F85"/>
          </a:solidFill>
          <a:ln>
            <a:solidFill>
              <a:srgbClr val="005F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6C3610-815C-44D0-9331-28840D01C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89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0CA533-FF76-4A30-B750-F07E40CE4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6415"/>
            <a:ext cx="5181600" cy="473054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>
                <a:solidFill>
                  <a:srgbClr val="005F8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7CE80DB-C812-47B2-98EC-493F75AAB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46415"/>
            <a:ext cx="5181600" cy="473054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>
                <a:solidFill>
                  <a:srgbClr val="005F8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71BB173-03C4-4A82-90EE-8F6DE20B0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12647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ADC4868D-1272-4564-9360-46FB07224CC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26EA0B5-E222-408B-8E4D-0B6E07BD59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375" y="6176963"/>
            <a:ext cx="2302625" cy="67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2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D2D4C-8F81-4E3B-8B51-2638F1446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03"/>
            <a:ext cx="10515600" cy="1325563"/>
          </a:xfrm>
        </p:spPr>
        <p:txBody>
          <a:bodyPr/>
          <a:lstStyle>
            <a:lvl1pPr>
              <a:defRPr>
                <a:solidFill>
                  <a:srgbClr val="005F8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A7D0BE8-A243-4455-A32B-1C6AAFABE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ADC4868D-1272-4564-9360-46FB07224CC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2BC0FBB-7012-4BC3-BF43-A401E10E0A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375" y="6186632"/>
            <a:ext cx="2302625" cy="67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7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30947F-9E88-430D-BD5F-B6CE069CF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37C281B-49E8-4EF4-80F6-821CB3E1B0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4C6A07B-2CDA-4705-837A-3A46619A2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AB0B59C-AF96-4E62-A85D-B43301F4B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 algn="l"/>
            <a:fld id="{ADC4868D-1272-4564-9360-46FB07224CC6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83611E3-D25D-4954-86CD-DF3AB6C7BA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375" y="6200717"/>
            <a:ext cx="2302625" cy="67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07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DBA9B72-B73F-4A10-847F-E3F52D93C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42710A9-CC7D-4CAD-A8BC-85987107E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71E89C-4761-4019-BF9C-F40FF0541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4868D-1272-4564-9360-46FB07224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3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7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5F8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5F8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301AAF-2184-436E-9D0A-A49ACC74A23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14397" y="3582785"/>
            <a:ext cx="6984177" cy="3093391"/>
          </a:xfrm>
        </p:spPr>
        <p:txBody>
          <a:bodyPr/>
          <a:lstStyle/>
          <a:p>
            <a:pPr algn="ctr"/>
            <a:r>
              <a:rPr lang="en-US" dirty="0"/>
              <a:t>Transit Mode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DB17ACC-D7DA-432A-B284-F5AE456258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56"/>
          <a:stretch/>
        </p:blipFill>
        <p:spPr>
          <a:xfrm rot="5400000">
            <a:off x="-249011" y="265636"/>
            <a:ext cx="3429000" cy="293097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D10B529-466F-4C81-A446-67A3FC41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868D-1272-4564-9360-46FB07224CC6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7EEE15-29F7-40A9-AD9B-1BF1905147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025" y="3445625"/>
            <a:ext cx="5117976" cy="34123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4936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A62C4EE-CDC4-4E89-BBF5-C7B894DE188E}"/>
              </a:ext>
            </a:extLst>
          </p:cNvPr>
          <p:cNvSpPr/>
          <p:nvPr/>
        </p:nvSpPr>
        <p:spPr>
          <a:xfrm>
            <a:off x="9620250" y="6019800"/>
            <a:ext cx="257175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18E224-E2BF-4053-9D97-235640F40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Level 2 Alternatives</a:t>
            </a:r>
            <a:br>
              <a:rPr lang="en-US" dirty="0"/>
            </a:br>
            <a:r>
              <a:rPr lang="en-US" dirty="0"/>
              <a:t>-</a:t>
            </a:r>
            <a:br>
              <a:rPr lang="en-US" dirty="0"/>
            </a:br>
            <a:r>
              <a:rPr lang="en-US" dirty="0"/>
              <a:t>Rail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2E0DA0B-DAE2-497C-AA4D-D35C2E87C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868D-1272-4564-9360-46FB07224CC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8DB93D7-A1BD-4763-B2F4-A32D5761F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3818" y="2636783"/>
            <a:ext cx="3986207" cy="1633406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600" dirty="0"/>
              <a:t>Rail</a:t>
            </a:r>
          </a:p>
          <a:p>
            <a:r>
              <a:rPr lang="en-US" sz="1600" dirty="0"/>
              <a:t>Two technologies considered: Diesel Multiple Unit (</a:t>
            </a:r>
            <a:r>
              <a:rPr lang="en-US" sz="1600" dirty="0" err="1"/>
              <a:t>DMU</a:t>
            </a:r>
            <a:r>
              <a:rPr lang="en-US" sz="1600" dirty="0"/>
              <a:t>) and Light Rail Transit (LRT)</a:t>
            </a:r>
          </a:p>
          <a:p>
            <a:r>
              <a:rPr lang="en-US" sz="1600" dirty="0"/>
              <a:t>Nearly 95% exclusive transit operations</a:t>
            </a:r>
          </a:p>
          <a:p>
            <a:r>
              <a:rPr lang="en-US" sz="1600" dirty="0"/>
              <a:t>Enhanced station area amenities</a:t>
            </a:r>
          </a:p>
          <a:p>
            <a:r>
              <a:rPr lang="en-US" sz="1600" dirty="0"/>
              <a:t>Satellite maintenance facility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DFDC46-7AAE-49AB-B6A3-3FA83B1A83F6}"/>
              </a:ext>
            </a:extLst>
          </p:cNvPr>
          <p:cNvSpPr txBox="1"/>
          <p:nvPr/>
        </p:nvSpPr>
        <p:spPr>
          <a:xfrm>
            <a:off x="8093414" y="2243579"/>
            <a:ext cx="1790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Cleveland Healthline BRT</a:t>
            </a:r>
          </a:p>
        </p:txBody>
      </p:sp>
      <p:pic>
        <p:nvPicPr>
          <p:cNvPr id="11" name="Picture 10" descr="RailPictures.Net Photo: 102 TexRail Stadler Flirt at North Richland Hills,  Texas by Jadon H.">
            <a:extLst>
              <a:ext uri="{FF2B5EF4-FFF2-40B4-BE49-F238E27FC236}">
                <a16:creationId xmlns:a16="http://schemas.microsoft.com/office/drawing/2014/main" xmlns="" id="{156219F9-575B-40C7-B2CA-C61FE3C397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6"/>
          <a:stretch/>
        </p:blipFill>
        <p:spPr bwMode="auto">
          <a:xfrm>
            <a:off x="7993818" y="75123"/>
            <a:ext cx="4118637" cy="24454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5645388-BD8C-4DAC-8B17-409AFF1F43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t="16003" r="36817"/>
          <a:stretch/>
        </p:blipFill>
        <p:spPr bwMode="auto">
          <a:xfrm rot="5400000">
            <a:off x="8930644" y="3345463"/>
            <a:ext cx="2158739" cy="41426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F8FBE37-A291-4CD6-9DDC-8B671E5C6398}"/>
              </a:ext>
            </a:extLst>
          </p:cNvPr>
          <p:cNvSpPr txBox="1"/>
          <p:nvPr/>
        </p:nvSpPr>
        <p:spPr>
          <a:xfrm>
            <a:off x="10998163" y="6488057"/>
            <a:ext cx="10831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UTA </a:t>
            </a:r>
            <a:r>
              <a:rPr lang="en-US" sz="1200" b="1" dirty="0" err="1">
                <a:solidFill>
                  <a:schemeClr val="bg1"/>
                </a:solidFill>
              </a:rPr>
              <a:t>TRAX</a:t>
            </a:r>
            <a:r>
              <a:rPr lang="en-US" sz="1200" b="1" dirty="0">
                <a:solidFill>
                  <a:schemeClr val="bg1"/>
                </a:solidFill>
              </a:rPr>
              <a:t> LRT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1B8C825-53C6-4006-A988-F7754C2FF0E2}"/>
              </a:ext>
            </a:extLst>
          </p:cNvPr>
          <p:cNvSpPr txBox="1"/>
          <p:nvPr/>
        </p:nvSpPr>
        <p:spPr>
          <a:xfrm>
            <a:off x="11083006" y="2195225"/>
            <a:ext cx="1029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</a:rPr>
              <a:t>TEXRail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DMU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27F338A-5643-4F82-9F6B-8DBF29AEF9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793" y="95870"/>
            <a:ext cx="5001889" cy="66691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931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A62C4EE-CDC4-4E89-BBF5-C7B894DE188E}"/>
              </a:ext>
            </a:extLst>
          </p:cNvPr>
          <p:cNvSpPr/>
          <p:nvPr/>
        </p:nvSpPr>
        <p:spPr>
          <a:xfrm>
            <a:off x="9620250" y="6019800"/>
            <a:ext cx="257175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2E0DA0B-DAE2-497C-AA4D-D35C2E87C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868D-1272-4564-9360-46FB07224CC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DFDC46-7AAE-49AB-B6A3-3FA83B1A83F6}"/>
              </a:ext>
            </a:extLst>
          </p:cNvPr>
          <p:cNvSpPr txBox="1"/>
          <p:nvPr/>
        </p:nvSpPr>
        <p:spPr>
          <a:xfrm>
            <a:off x="8093414" y="2243579"/>
            <a:ext cx="1790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Cleveland Healthline BRT</a:t>
            </a:r>
          </a:p>
        </p:txBody>
      </p:sp>
      <p:pic>
        <p:nvPicPr>
          <p:cNvPr id="6" name="Picture 5" descr="A group of people standing in a train station&#10;&#10;Description automatically generated">
            <a:extLst>
              <a:ext uri="{FF2B5EF4-FFF2-40B4-BE49-F238E27FC236}">
                <a16:creationId xmlns:a16="http://schemas.microsoft.com/office/drawing/2014/main" xmlns="" id="{36B30A51-28C1-472A-82C2-D4BB5D4E1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05" y="3315292"/>
            <a:ext cx="4742395" cy="31615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Diagram, engineering drawing&#10;&#10;Description automatically generated">
            <a:extLst>
              <a:ext uri="{FF2B5EF4-FFF2-40B4-BE49-F238E27FC236}">
                <a16:creationId xmlns:a16="http://schemas.microsoft.com/office/drawing/2014/main" xmlns="" id="{8A13605D-F23F-40E0-850F-A2C4AF30B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1326" y="177140"/>
            <a:ext cx="6302218" cy="37333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 large building&#10;&#10;Description automatically generated">
            <a:extLst>
              <a:ext uri="{FF2B5EF4-FFF2-40B4-BE49-F238E27FC236}">
                <a16:creationId xmlns:a16="http://schemas.microsoft.com/office/drawing/2014/main" xmlns="" id="{79F0FA8D-E896-4AF6-98FA-436931F8F7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05" y="177139"/>
            <a:ext cx="4681073" cy="2773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B0F12E9-A06E-4152-8F13-7B418EA1EAA4}"/>
              </a:ext>
            </a:extLst>
          </p:cNvPr>
          <p:cNvSpPr txBox="1"/>
          <p:nvPr/>
        </p:nvSpPr>
        <p:spPr>
          <a:xfrm>
            <a:off x="6250593" y="4587017"/>
            <a:ext cx="40155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Sound Transit East Link (LRT)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Integration with planned operations and maintenance facility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Transit integration with community planning and “green streets”</a:t>
            </a:r>
          </a:p>
        </p:txBody>
      </p:sp>
    </p:spTree>
    <p:extLst>
      <p:ext uri="{BB962C8B-B14F-4D97-AF65-F5344CB8AC3E}">
        <p14:creationId xmlns:p14="http://schemas.microsoft.com/office/powerpoint/2010/main" val="72015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A62C4EE-CDC4-4E89-BBF5-C7B894DE188E}"/>
              </a:ext>
            </a:extLst>
          </p:cNvPr>
          <p:cNvSpPr/>
          <p:nvPr/>
        </p:nvSpPr>
        <p:spPr>
          <a:xfrm>
            <a:off x="9620250" y="6019800"/>
            <a:ext cx="257175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2E0DA0B-DAE2-497C-AA4D-D35C2E87C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868D-1272-4564-9360-46FB07224CC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DFDC46-7AAE-49AB-B6A3-3FA83B1A83F6}"/>
              </a:ext>
            </a:extLst>
          </p:cNvPr>
          <p:cNvSpPr txBox="1"/>
          <p:nvPr/>
        </p:nvSpPr>
        <p:spPr>
          <a:xfrm>
            <a:off x="8093414" y="2243579"/>
            <a:ext cx="1790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Cleveland Healthline BRT</a:t>
            </a:r>
          </a:p>
        </p:txBody>
      </p:sp>
      <p:pic>
        <p:nvPicPr>
          <p:cNvPr id="10" name="Picture 9" descr="A train is parked on the side of the street&#10;&#10;Description automatically generated">
            <a:extLst>
              <a:ext uri="{FF2B5EF4-FFF2-40B4-BE49-F238E27FC236}">
                <a16:creationId xmlns:a16="http://schemas.microsoft.com/office/drawing/2014/main" xmlns="" id="{86365E89-B792-4C9E-B1DC-4D2D5E0B3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839" y="1856783"/>
            <a:ext cx="5928985" cy="44467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A train is parked on the side of a building&#10;&#10;Description automatically generated">
            <a:extLst>
              <a:ext uri="{FF2B5EF4-FFF2-40B4-BE49-F238E27FC236}">
                <a16:creationId xmlns:a16="http://schemas.microsoft.com/office/drawing/2014/main" xmlns="" id="{38330548-01FF-4A9C-89EE-0AC30A18B7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383" y="185636"/>
            <a:ext cx="5138897" cy="29361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A train is parked on the side of a building&#10;&#10;Description automatically generated">
            <a:extLst>
              <a:ext uri="{FF2B5EF4-FFF2-40B4-BE49-F238E27FC236}">
                <a16:creationId xmlns:a16="http://schemas.microsoft.com/office/drawing/2014/main" xmlns="" id="{74874E02-5886-4218-A426-B95B6FB95A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664" y="3355232"/>
            <a:ext cx="4422843" cy="33171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298C7CD-385D-41F1-8D44-303E5C815D41}"/>
              </a:ext>
            </a:extLst>
          </p:cNvPr>
          <p:cNvSpPr txBox="1"/>
          <p:nvPr/>
        </p:nvSpPr>
        <p:spPr>
          <a:xfrm>
            <a:off x="6556009" y="554478"/>
            <a:ext cx="4015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Twin Cities Green Line (LRT)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Dedicated guideway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Station area amenities</a:t>
            </a:r>
          </a:p>
        </p:txBody>
      </p:sp>
    </p:spTree>
    <p:extLst>
      <p:ext uri="{BB962C8B-B14F-4D97-AF65-F5344CB8AC3E}">
        <p14:creationId xmlns:p14="http://schemas.microsoft.com/office/powerpoint/2010/main" val="1229147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E65E22-A3AC-4E20-AEC9-04E5A252B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Level 2 </a:t>
            </a:r>
            <a:br>
              <a:rPr lang="en-US" dirty="0"/>
            </a:br>
            <a:r>
              <a:rPr lang="en-US" dirty="0"/>
              <a:t>Alternatives Overview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F410FC9-659E-4575-AC4E-A9C08DCA1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868D-1272-4564-9360-46FB07224CC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Content Placeholder 7" descr="Diagram, map&#10;&#10;Description automatically generated">
            <a:extLst>
              <a:ext uri="{FF2B5EF4-FFF2-40B4-BE49-F238E27FC236}">
                <a16:creationId xmlns:a16="http://schemas.microsoft.com/office/drawing/2014/main" xmlns="" id="{7BB49B2F-D28E-4CF9-80FD-5EE3BACA24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301" y="902"/>
            <a:ext cx="5146568" cy="68605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xmlns="" id="{80D93E74-9374-49E7-8746-A2C348BE9543}"/>
              </a:ext>
            </a:extLst>
          </p:cNvPr>
          <p:cNvSpPr txBox="1">
            <a:spLocks/>
          </p:cNvSpPr>
          <p:nvPr/>
        </p:nvSpPr>
        <p:spPr>
          <a:xfrm>
            <a:off x="8246378" y="1166070"/>
            <a:ext cx="3733648" cy="40560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 sz="2800" kern="1200">
                <a:solidFill>
                  <a:srgbClr val="005F8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Recommendation from Level 1:</a:t>
            </a:r>
          </a:p>
          <a:p>
            <a:r>
              <a:rPr lang="en-US" dirty="0"/>
              <a:t>Common Ground Segment alignment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Two mode alternatives to consider in Level 2:</a:t>
            </a:r>
          </a:p>
          <a:p>
            <a:r>
              <a:rPr lang="en-US" dirty="0"/>
              <a:t>Bus Rapid Transit (BRT) </a:t>
            </a:r>
          </a:p>
          <a:p>
            <a:r>
              <a:rPr lang="en-US" dirty="0"/>
              <a:t>Rail</a:t>
            </a:r>
          </a:p>
        </p:txBody>
      </p:sp>
    </p:spTree>
    <p:extLst>
      <p:ext uri="{BB962C8B-B14F-4D97-AF65-F5344CB8AC3E}">
        <p14:creationId xmlns:p14="http://schemas.microsoft.com/office/powerpoint/2010/main" val="1766245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E65E22-A3AC-4E20-AEC9-04E5A252B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 Overview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F410FC9-659E-4575-AC4E-A9C08DCA1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868D-1272-4564-9360-46FB07224CC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xmlns="" id="{80D93E74-9374-49E7-8746-A2C348BE9543}"/>
              </a:ext>
            </a:extLst>
          </p:cNvPr>
          <p:cNvSpPr txBox="1">
            <a:spLocks/>
          </p:cNvSpPr>
          <p:nvPr/>
        </p:nvSpPr>
        <p:spPr>
          <a:xfrm>
            <a:off x="3271707" y="792800"/>
            <a:ext cx="7214532" cy="46978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 sz="2800" kern="1200">
                <a:solidFill>
                  <a:srgbClr val="005F8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Bus Rapid Transit and Rail </a:t>
            </a:r>
            <a:r>
              <a:rPr lang="en-US" b="1" dirty="0">
                <a:solidFill>
                  <a:srgbClr val="C00000"/>
                </a:solidFill>
              </a:rPr>
              <a:t>similarities:</a:t>
            </a:r>
          </a:p>
          <a:p>
            <a:r>
              <a:rPr lang="en-US" dirty="0"/>
              <a:t>Transit service characteristics: </a:t>
            </a:r>
          </a:p>
          <a:p>
            <a:pPr lvl="1"/>
            <a:r>
              <a:rPr lang="en-US" dirty="0"/>
              <a:t>Increased transit speed and reliability through use of dedicated transit lanes that are separated from traffic</a:t>
            </a:r>
          </a:p>
          <a:p>
            <a:pPr lvl="1"/>
            <a:r>
              <a:rPr lang="en-US" dirty="0"/>
              <a:t>Can utilize high-capacity vehicles depending on demand</a:t>
            </a:r>
          </a:p>
          <a:p>
            <a:r>
              <a:rPr lang="en-US" dirty="0"/>
              <a:t>Station area characteristics:</a:t>
            </a:r>
          </a:p>
          <a:p>
            <a:pPr lvl="1"/>
            <a:r>
              <a:rPr lang="en-US" dirty="0"/>
              <a:t>Amenities to enhance passenger comfort and safety</a:t>
            </a:r>
          </a:p>
          <a:p>
            <a:pPr lvl="1"/>
            <a:r>
              <a:rPr lang="en-US" dirty="0"/>
              <a:t>Provide information (wayfinding and real-time travel information) and offer off-board payment</a:t>
            </a:r>
          </a:p>
          <a:p>
            <a:pPr lvl="1"/>
            <a:r>
              <a:rPr lang="en-US" dirty="0"/>
              <a:t>Consistent branding and station area permanence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33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E65E22-A3AC-4E20-AEC9-04E5A252B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 Overview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F410FC9-659E-4575-AC4E-A9C08DCA1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868D-1272-4564-9360-46FB07224CC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xmlns="" id="{80D93E74-9374-49E7-8746-A2C348BE9543}"/>
              </a:ext>
            </a:extLst>
          </p:cNvPr>
          <p:cNvSpPr txBox="1">
            <a:spLocks/>
          </p:cNvSpPr>
          <p:nvPr/>
        </p:nvSpPr>
        <p:spPr>
          <a:xfrm>
            <a:off x="3246540" y="1428225"/>
            <a:ext cx="7214532" cy="40015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 sz="2800" kern="1200">
                <a:solidFill>
                  <a:srgbClr val="005F8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Bus Rapid Transit and Rail </a:t>
            </a:r>
            <a:r>
              <a:rPr lang="en-US" b="1" dirty="0">
                <a:solidFill>
                  <a:srgbClr val="C00000"/>
                </a:solidFill>
              </a:rPr>
              <a:t>differences:</a:t>
            </a:r>
          </a:p>
          <a:p>
            <a:r>
              <a:rPr lang="en-US" dirty="0"/>
              <a:t>BRT has flexibility to operate in roadway if needed; however, that decreases transit speed and reliability</a:t>
            </a:r>
          </a:p>
          <a:p>
            <a:r>
              <a:rPr lang="en-US" dirty="0"/>
              <a:t>Rail tends to offer more dedicated transit operations based on the separation from cars that is required for operation; however, BRT can operate at a similar standard</a:t>
            </a:r>
          </a:p>
          <a:p>
            <a:r>
              <a:rPr lang="en-US" dirty="0"/>
              <a:t>BRT is less costly to construct and can be implemented more quickly compared to rail</a:t>
            </a:r>
          </a:p>
        </p:txBody>
      </p:sp>
    </p:spTree>
    <p:extLst>
      <p:ext uri="{BB962C8B-B14F-4D97-AF65-F5344CB8AC3E}">
        <p14:creationId xmlns:p14="http://schemas.microsoft.com/office/powerpoint/2010/main" val="4071763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A62C4EE-CDC4-4E89-BBF5-C7B894DE188E}"/>
              </a:ext>
            </a:extLst>
          </p:cNvPr>
          <p:cNvSpPr/>
          <p:nvPr/>
        </p:nvSpPr>
        <p:spPr>
          <a:xfrm>
            <a:off x="9620250" y="6019800"/>
            <a:ext cx="257175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18E224-E2BF-4053-9D97-235640F40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Level 2 Alternatives</a:t>
            </a:r>
            <a:br>
              <a:rPr lang="en-US" dirty="0"/>
            </a:br>
            <a:r>
              <a:rPr lang="en-US" dirty="0"/>
              <a:t>-</a:t>
            </a:r>
            <a:br>
              <a:rPr lang="en-US" dirty="0"/>
            </a:br>
            <a:r>
              <a:rPr lang="en-US" dirty="0"/>
              <a:t>BRT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2E0DA0B-DAE2-497C-AA4D-D35C2E87C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868D-1272-4564-9360-46FB07224CC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6163707-4CFF-4F8E-AEBB-A5F04D37B3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915" y="15987"/>
            <a:ext cx="5047034" cy="67293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4E8659C-F59B-4F19-8CF1-5C1758D33A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7"/>
          <a:stretch/>
        </p:blipFill>
        <p:spPr bwMode="auto">
          <a:xfrm>
            <a:off x="7993819" y="116459"/>
            <a:ext cx="3986207" cy="26948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E94E37F-9E35-47A3-887E-BF877CE1FD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818" y="4083765"/>
            <a:ext cx="3986207" cy="26577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8DB93D7-A1BD-4763-B2F4-A32D5761F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3818" y="2637037"/>
            <a:ext cx="3986207" cy="163340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BRT</a:t>
            </a:r>
          </a:p>
          <a:p>
            <a:r>
              <a:rPr lang="en-US" sz="1600" dirty="0"/>
              <a:t>High-quality “gold standard”</a:t>
            </a:r>
          </a:p>
          <a:p>
            <a:r>
              <a:rPr lang="en-US" sz="1600" dirty="0"/>
              <a:t>Nearly 90% exclusive transit operations</a:t>
            </a:r>
          </a:p>
          <a:p>
            <a:r>
              <a:rPr lang="en-US" sz="1600" dirty="0"/>
              <a:t>Enhanced station area amenities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DFDC46-7AAE-49AB-B6A3-3FA83B1A83F6}"/>
              </a:ext>
            </a:extLst>
          </p:cNvPr>
          <p:cNvSpPr txBox="1"/>
          <p:nvPr/>
        </p:nvSpPr>
        <p:spPr>
          <a:xfrm>
            <a:off x="8093414" y="2243579"/>
            <a:ext cx="1790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Cleveland Healthline BRT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F8FBE37-A291-4CD6-9DDC-8B671E5C6398}"/>
              </a:ext>
            </a:extLst>
          </p:cNvPr>
          <p:cNvSpPr txBox="1"/>
          <p:nvPr/>
        </p:nvSpPr>
        <p:spPr>
          <a:xfrm>
            <a:off x="7993818" y="6438900"/>
            <a:ext cx="10399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UTA </a:t>
            </a:r>
            <a:r>
              <a:rPr lang="en-US" sz="1200" b="1" dirty="0" err="1">
                <a:solidFill>
                  <a:schemeClr val="bg1"/>
                </a:solidFill>
              </a:rPr>
              <a:t>UVX</a:t>
            </a:r>
            <a:r>
              <a:rPr lang="en-US" sz="1200" b="1" dirty="0">
                <a:solidFill>
                  <a:schemeClr val="bg1"/>
                </a:solidFill>
              </a:rPr>
              <a:t> BRT</a:t>
            </a:r>
          </a:p>
        </p:txBody>
      </p:sp>
    </p:spTree>
    <p:extLst>
      <p:ext uri="{BB962C8B-B14F-4D97-AF65-F5344CB8AC3E}">
        <p14:creationId xmlns:p14="http://schemas.microsoft.com/office/powerpoint/2010/main" val="82467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A62C4EE-CDC4-4E89-BBF5-C7B894DE188E}"/>
              </a:ext>
            </a:extLst>
          </p:cNvPr>
          <p:cNvSpPr/>
          <p:nvPr/>
        </p:nvSpPr>
        <p:spPr>
          <a:xfrm>
            <a:off x="9620250" y="6019800"/>
            <a:ext cx="257175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2E0DA0B-DAE2-497C-AA4D-D35C2E87C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868D-1272-4564-9360-46FB07224CC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DFDC46-7AAE-49AB-B6A3-3FA83B1A83F6}"/>
              </a:ext>
            </a:extLst>
          </p:cNvPr>
          <p:cNvSpPr txBox="1"/>
          <p:nvPr/>
        </p:nvSpPr>
        <p:spPr>
          <a:xfrm>
            <a:off x="8093414" y="2243579"/>
            <a:ext cx="1790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Cleveland Healthline BRT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A bus driving down a street&#10;&#10;Description automatically generated">
            <a:extLst>
              <a:ext uri="{FF2B5EF4-FFF2-40B4-BE49-F238E27FC236}">
                <a16:creationId xmlns:a16="http://schemas.microsoft.com/office/drawing/2014/main" xmlns="" id="{81A54E27-0F29-4543-BFEA-275781DB3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056" y="130108"/>
            <a:ext cx="6170189" cy="34870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4E5B6D3-E4A0-4300-A844-931AD6F14D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868" y="3322455"/>
            <a:ext cx="4449326" cy="3336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3A4D061-9722-4740-AB9D-252ADA02FB18}"/>
              </a:ext>
            </a:extLst>
          </p:cNvPr>
          <p:cNvSpPr txBox="1"/>
          <p:nvPr/>
        </p:nvSpPr>
        <p:spPr>
          <a:xfrm>
            <a:off x="7323660" y="4323079"/>
            <a:ext cx="45931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Houston </a:t>
            </a:r>
            <a:r>
              <a:rPr lang="en-US" b="1" dirty="0" err="1"/>
              <a:t>SilverLine</a:t>
            </a:r>
            <a:r>
              <a:rPr lang="en-US" b="1" dirty="0"/>
              <a:t> (BRT)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Dedicated guideway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Landscaping amenities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Bus vehicles interior mimic rail look and feel</a:t>
            </a:r>
          </a:p>
        </p:txBody>
      </p:sp>
      <p:pic>
        <p:nvPicPr>
          <p:cNvPr id="14" name="Picture 13" descr="A traffic light sitting on the side of a road&#10;&#10;Description automatically generated">
            <a:extLst>
              <a:ext uri="{FF2B5EF4-FFF2-40B4-BE49-F238E27FC236}">
                <a16:creationId xmlns:a16="http://schemas.microsoft.com/office/drawing/2014/main" xmlns="" id="{E49D9E41-4DB3-4F0C-9A1A-6B287665A1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691" y="130108"/>
            <a:ext cx="4649368" cy="34870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1753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A62C4EE-CDC4-4E89-BBF5-C7B894DE188E}"/>
              </a:ext>
            </a:extLst>
          </p:cNvPr>
          <p:cNvSpPr/>
          <p:nvPr/>
        </p:nvSpPr>
        <p:spPr>
          <a:xfrm>
            <a:off x="9620250" y="6019800"/>
            <a:ext cx="257175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2E0DA0B-DAE2-497C-AA4D-D35C2E87C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868D-1272-4564-9360-46FB07224CC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DFDC46-7AAE-49AB-B6A3-3FA83B1A83F6}"/>
              </a:ext>
            </a:extLst>
          </p:cNvPr>
          <p:cNvSpPr txBox="1"/>
          <p:nvPr/>
        </p:nvSpPr>
        <p:spPr>
          <a:xfrm>
            <a:off x="8093414" y="2243579"/>
            <a:ext cx="1790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Cleveland Healthline BRT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A close up of a busy city street&#10;&#10;Description automatically generated">
            <a:extLst>
              <a:ext uri="{FF2B5EF4-FFF2-40B4-BE49-F238E27FC236}">
                <a16:creationId xmlns:a16="http://schemas.microsoft.com/office/drawing/2014/main" xmlns="" id="{F8D40540-9A7C-4970-89F5-EBA147FD92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218" y="166470"/>
            <a:ext cx="4763963" cy="29321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E78A934-BBE4-4D0C-A5A0-54CA310B3D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255" y="3358560"/>
            <a:ext cx="5529640" cy="33430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7C6CDBE-AC76-43D4-9B16-01B48F8CFD6B}"/>
              </a:ext>
            </a:extLst>
          </p:cNvPr>
          <p:cNvSpPr txBox="1"/>
          <p:nvPr/>
        </p:nvSpPr>
        <p:spPr>
          <a:xfrm>
            <a:off x="7502783" y="4007636"/>
            <a:ext cx="4015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Albuquerque ART (BRT)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Vehicle branding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Station area amenities and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Articulated vehicle for </a:t>
            </a:r>
            <a:r>
              <a:rPr lang="en-US"/>
              <a:t>larger capacity</a:t>
            </a:r>
            <a:endParaRPr lang="en-US" dirty="0"/>
          </a:p>
        </p:txBody>
      </p:sp>
      <p:pic>
        <p:nvPicPr>
          <p:cNvPr id="23" name="Picture 22" descr="A bus that is parked on the side of a road&#10;&#10;Description automatically generated">
            <a:extLst>
              <a:ext uri="{FF2B5EF4-FFF2-40B4-BE49-F238E27FC236}">
                <a16:creationId xmlns:a16="http://schemas.microsoft.com/office/drawing/2014/main" xmlns="" id="{47621AD9-1488-4C2C-8C41-9BBC33E9E5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6503" y="156356"/>
            <a:ext cx="6434279" cy="29422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7624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A62C4EE-CDC4-4E89-BBF5-C7B894DE188E}"/>
              </a:ext>
            </a:extLst>
          </p:cNvPr>
          <p:cNvSpPr/>
          <p:nvPr/>
        </p:nvSpPr>
        <p:spPr>
          <a:xfrm>
            <a:off x="9620250" y="6019800"/>
            <a:ext cx="257175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2E0DA0B-DAE2-497C-AA4D-D35C2E87C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868D-1272-4564-9360-46FB07224CC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DFDC46-7AAE-49AB-B6A3-3FA83B1A83F6}"/>
              </a:ext>
            </a:extLst>
          </p:cNvPr>
          <p:cNvSpPr txBox="1"/>
          <p:nvPr/>
        </p:nvSpPr>
        <p:spPr>
          <a:xfrm>
            <a:off x="8093414" y="2243579"/>
            <a:ext cx="1790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Cleveland Healthline BRT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7C6CDBE-AC76-43D4-9B16-01B48F8CFD6B}"/>
              </a:ext>
            </a:extLst>
          </p:cNvPr>
          <p:cNvSpPr txBox="1"/>
          <p:nvPr/>
        </p:nvSpPr>
        <p:spPr>
          <a:xfrm>
            <a:off x="6354919" y="4671400"/>
            <a:ext cx="4015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Pittsburgh East Liberty Station (BRT)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Station integrated into the community fabric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Station area amenities </a:t>
            </a:r>
          </a:p>
        </p:txBody>
      </p:sp>
      <p:pic>
        <p:nvPicPr>
          <p:cNvPr id="5" name="Picture 4" descr="A bicycle parked on the side of a building&#10;&#10;Description automatically generated">
            <a:extLst>
              <a:ext uri="{FF2B5EF4-FFF2-40B4-BE49-F238E27FC236}">
                <a16:creationId xmlns:a16="http://schemas.microsoft.com/office/drawing/2014/main" xmlns="" id="{A475F124-2BCA-40B4-8B5F-37D0107781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116" y="198550"/>
            <a:ext cx="6201377" cy="41615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 road with a building in the background&#10;&#10;Description automatically generated">
            <a:extLst>
              <a:ext uri="{FF2B5EF4-FFF2-40B4-BE49-F238E27FC236}">
                <a16:creationId xmlns:a16="http://schemas.microsoft.com/office/drawing/2014/main" xmlns="" id="{AF24A863-B048-4EA3-B5D9-3A979285B9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925" y="198550"/>
            <a:ext cx="5041266" cy="33520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A group of people walking on a city street&#10;&#10;Description automatically generated">
            <a:extLst>
              <a:ext uri="{FF2B5EF4-FFF2-40B4-BE49-F238E27FC236}">
                <a16:creationId xmlns:a16="http://schemas.microsoft.com/office/drawing/2014/main" xmlns="" id="{626F0CBE-9F68-49B2-83DC-0B9411C00C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925" y="3801803"/>
            <a:ext cx="5080261" cy="28576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4253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A62C4EE-CDC4-4E89-BBF5-C7B894DE188E}"/>
              </a:ext>
            </a:extLst>
          </p:cNvPr>
          <p:cNvSpPr/>
          <p:nvPr/>
        </p:nvSpPr>
        <p:spPr>
          <a:xfrm>
            <a:off x="9620250" y="6019800"/>
            <a:ext cx="257175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2E0DA0B-DAE2-497C-AA4D-D35C2E87C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868D-1272-4564-9360-46FB07224CC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DFDC46-7AAE-49AB-B6A3-3FA83B1A83F6}"/>
              </a:ext>
            </a:extLst>
          </p:cNvPr>
          <p:cNvSpPr txBox="1"/>
          <p:nvPr/>
        </p:nvSpPr>
        <p:spPr>
          <a:xfrm>
            <a:off x="8093414" y="2243579"/>
            <a:ext cx="1790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Cleveland Healthline BRT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7C6CDBE-AC76-43D4-9B16-01B48F8CFD6B}"/>
              </a:ext>
            </a:extLst>
          </p:cNvPr>
          <p:cNvSpPr txBox="1"/>
          <p:nvPr/>
        </p:nvSpPr>
        <p:spPr>
          <a:xfrm>
            <a:off x="6283227" y="4434001"/>
            <a:ext cx="4015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Richmond Pulse (BRT)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Station area amenities – wayfinding, off board payment, shelter, etc.</a:t>
            </a:r>
          </a:p>
        </p:txBody>
      </p:sp>
      <p:pic>
        <p:nvPicPr>
          <p:cNvPr id="6" name="Picture 5" descr="A picture containing outdoor, road, blue, street&#10;&#10;Description automatically generated">
            <a:extLst>
              <a:ext uri="{FF2B5EF4-FFF2-40B4-BE49-F238E27FC236}">
                <a16:creationId xmlns:a16="http://schemas.microsoft.com/office/drawing/2014/main" xmlns="" id="{1D14807B-04D1-45A8-A16B-D6C5EE3341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34" y="104064"/>
            <a:ext cx="5410800" cy="31484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close up of a bus&#10;&#10;Description automatically generated">
            <a:extLst>
              <a:ext uri="{FF2B5EF4-FFF2-40B4-BE49-F238E27FC236}">
                <a16:creationId xmlns:a16="http://schemas.microsoft.com/office/drawing/2014/main" xmlns="" id="{86C8B6B1-B575-455D-A2FD-161351481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677" y="3497864"/>
            <a:ext cx="4752157" cy="31649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A large long train on a highway&#10;&#10;Description automatically generated">
            <a:extLst>
              <a:ext uri="{FF2B5EF4-FFF2-40B4-BE49-F238E27FC236}">
                <a16:creationId xmlns:a16="http://schemas.microsoft.com/office/drawing/2014/main" xmlns="" id="{3A23A0C0-AC2E-4CB4-AB20-F567EB7662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3227" y="104064"/>
            <a:ext cx="5410800" cy="39938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416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8974E9B1B1C4F9E3C470BA75ADA75" ma:contentTypeVersion="10" ma:contentTypeDescription="Create a new document." ma:contentTypeScope="" ma:versionID="ef63f0a8320956f64eb0be4107e96721">
  <xsd:schema xmlns:xsd="http://www.w3.org/2001/XMLSchema" xmlns:xs="http://www.w3.org/2001/XMLSchema" xmlns:p="http://schemas.microsoft.com/office/2006/metadata/properties" xmlns:ns2="10703a16-924f-4617-8c81-372fccee5235" targetNamespace="http://schemas.microsoft.com/office/2006/metadata/properties" ma:root="true" ma:fieldsID="be21baa6199e99c054ffcd2c7a7cfc8f" ns2:_="">
    <xsd:import namespace="10703a16-924f-4617-8c81-372fccee52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703a16-924f-4617-8c81-372fccee52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7E061D-B875-4D68-A480-19859A3D2BBB}">
  <ds:schemaRefs>
    <ds:schemaRef ds:uri="http://purl.org/dc/terms/"/>
    <ds:schemaRef ds:uri="10703a16-924f-4617-8c81-372fccee5235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E4A312B-5EB7-4267-A4EB-5323F07144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0D5640-0287-4DD9-B25A-EF9A03CC08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703a16-924f-4617-8c81-372fccee52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4826</TotalTime>
  <Words>381</Words>
  <Application>Microsoft Office PowerPoint</Application>
  <PresentationFormat>Widescreen</PresentationFormat>
  <Paragraphs>87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Transit Mode Overview</vt:lpstr>
      <vt:lpstr>Level 2  Alternatives Overview</vt:lpstr>
      <vt:lpstr>Mode Overview</vt:lpstr>
      <vt:lpstr>Mode Overview</vt:lpstr>
      <vt:lpstr>Level 2 Alternatives - BRT</vt:lpstr>
      <vt:lpstr>PowerPoint Presentation</vt:lpstr>
      <vt:lpstr>PowerPoint Presentation</vt:lpstr>
      <vt:lpstr>PowerPoint Presentation</vt:lpstr>
      <vt:lpstr>PowerPoint Presentation</vt:lpstr>
      <vt:lpstr>Level 2 Alternatives - Rail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Woodman</dc:creator>
  <cp:lastModifiedBy>Angerbauer, George (Public Relations Specialist)</cp:lastModifiedBy>
  <cp:revision>261</cp:revision>
  <cp:lastPrinted>2019-10-15T15:20:16Z</cp:lastPrinted>
  <dcterms:created xsi:type="dcterms:W3CDTF">2019-09-09T16:49:57Z</dcterms:created>
  <dcterms:modified xsi:type="dcterms:W3CDTF">2020-11-19T19:50:42Z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0x0101002E28974E9B1B1C4F9E3C470BA75ADA75</vt:lpwstr>
  </property>
</Properties>
</file>